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2"/>
    <p:sldId id="1010" r:id="rId3"/>
    <p:sldId id="1034" r:id="rId4"/>
    <p:sldId id="1011" r:id="rId5"/>
    <p:sldId id="1035" r:id="rId6"/>
    <p:sldId id="1015" r:id="rId7"/>
    <p:sldId id="1016" r:id="rId8"/>
    <p:sldId id="1019" r:id="rId9"/>
    <p:sldId id="1020" r:id="rId10"/>
    <p:sldId id="1050" r:id="rId11"/>
    <p:sldId id="1022" r:id="rId12"/>
    <p:sldId id="1023" r:id="rId13"/>
    <p:sldId id="1024" r:id="rId14"/>
    <p:sldId id="1025" r:id="rId15"/>
    <p:sldId id="1026" r:id="rId16"/>
    <p:sldId id="1027" r:id="rId17"/>
    <p:sldId id="1028" r:id="rId18"/>
    <p:sldId id="1030" r:id="rId19"/>
    <p:sldId id="1031" r:id="rId20"/>
    <p:sldId id="1032" r:id="rId21"/>
    <p:sldId id="1049" r:id="rId22"/>
    <p:sldId id="1054" r:id="rId23"/>
    <p:sldId id="1036" r:id="rId24"/>
    <p:sldId id="1038" r:id="rId25"/>
    <p:sldId id="1040" r:id="rId26"/>
    <p:sldId id="1041" r:id="rId27"/>
    <p:sldId id="1042" r:id="rId28"/>
    <p:sldId id="1051" r:id="rId29"/>
    <p:sldId id="1045" r:id="rId30"/>
    <p:sldId id="1046" r:id="rId31"/>
    <p:sldId id="1047" r:id="rId32"/>
    <p:sldId id="1048" r:id="rId3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3252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025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第二单元提优测评卷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4566" y="1988840"/>
            <a:ext cx="11521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　　）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5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Today is Helen’s birthday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2690917"/>
            <a:ext cx="11521280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Happy birthday,Helen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Here’s a present for you.</a:t>
            </a:r>
            <a:endParaRPr lang="zh-CN" altLang="zh-CN">
              <a:solidFill>
                <a:srgbClr val="ED028C"/>
              </a:solidFill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Thank you,Sam.</a:t>
            </a:r>
            <a:endParaRPr lang="zh-CN" altLang="zh-CN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1394" y="21136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55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五、听对话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选择正确的答案。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time is it now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seven twenty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eight o’clock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seven thirty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933056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time is it now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It’s seven twenty. It’s time for breakfast.</a:t>
            </a:r>
            <a:endParaRPr lang="zh-CN" altLang="zh-CN">
              <a:solidFill>
                <a:srgbClr val="ED028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Q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What time is it now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0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Where are they going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classroom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playground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library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429000"/>
            <a:ext cx="94330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It’s eight o’clock. It’s time for English class. Let’s go.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OK.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Q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Where are they going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908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1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does the mother ask the boy to do first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Hurry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up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Have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breakfast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Wash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his face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356992"/>
            <a:ext cx="88062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 want to have breakfast,Mum.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Wash your face first,Sam.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Q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does the mother ask the boy to do first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994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4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Who is late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Mr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Green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Liu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Tao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Mike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3356992"/>
            <a:ext cx="102251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M1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Sorry,Mr Green. I’m late.</a:t>
            </a:r>
            <a:endParaRPr lang="zh-CN" altLang="zh-CN" sz="1050" smtClean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M2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Come in,please,Liu Tao. Don’t be late again.</a:t>
            </a:r>
            <a:endParaRPr lang="zh-CN" altLang="zh-CN" sz="1050" smtClean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M1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OK,Mr Green.</a:t>
            </a:r>
            <a:endParaRPr lang="zh-CN" altLang="zh-CN" sz="1050" smtClean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Q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Who is late</a:t>
            </a:r>
            <a:r>
              <a:rPr lang="zh-CN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9087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03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7267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does Tim want at his birthday party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wants a toy plane and a book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wants a toy plane and a cake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92288" algn="l"/>
                <a:tab pos="4230688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wants a toy car and a cake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2988348"/>
            <a:ext cx="11521280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Happy birthday,Tim. This toy car is for you.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Thank you. I like it.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Tim,this cake is for you too.Make a wish,please.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OK. I want a toy plane. I want a book.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Time for the cake now. Ha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！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Ha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！</a:t>
            </a:r>
            <a:endParaRPr lang="zh-CN" altLang="zh-CN" sz="105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Q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What does Tim want at his birthday party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effectLst/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7647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86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3749"/>
            <a:ext cx="11485848" cy="429348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AEEF"/>
                </a:solidFill>
                <a:ea typeface="黑体"/>
                <a:cs typeface="Times New Roman"/>
              </a:rPr>
              <a:t>笔试</a:t>
            </a:r>
            <a:r>
              <a:rPr lang="zh-CN" altLang="zh-CN">
                <a:solidFill>
                  <a:srgbClr val="00AEEF"/>
                </a:solidFill>
                <a:ea typeface="黑体"/>
                <a:cs typeface="Times New Roman"/>
              </a:rPr>
              <a:t>部分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AEEF"/>
                </a:solidFill>
                <a:cs typeface="Times New Roman"/>
              </a:rPr>
              <a:t>60</a:t>
            </a:r>
            <a:r>
              <a:rPr lang="zh-CN" altLang="zh-CN">
                <a:solidFill>
                  <a:srgbClr val="00AEEF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AEEF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六、从方框中选出与所给例词画线部分发音相同的单词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bla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My uncle has a lovely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eat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 rabbit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k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at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very cool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70870" y="3562919"/>
            <a:ext cx="2220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latin typeface="Times New Roman"/>
                <a:ea typeface="宋体"/>
              </a:rPr>
              <a:t>duck/chicken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066605" y="3572830"/>
            <a:ext cx="2220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chicken/duck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718942" y="4203260"/>
            <a:ext cx="1133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carrot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918742" y="4851044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Look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283777" y="4842079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Times New Roman"/>
                <a:ea typeface="宋体"/>
              </a:rPr>
              <a:t>book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20392" y="2708920"/>
            <a:ext cx="4548040" cy="66120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look,duck,book,chicken,carrot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691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七、选词填空。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have a lesson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on/at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nine ten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on/in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the morning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five o’clock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to/for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feed the rabbit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Hurry up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to/for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school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can run and hide in the playground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after/on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class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84812" y="1522259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87294" y="1503889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01892" y="216669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34966" y="2804257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for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33563" y="3429955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after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04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八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、单项选择。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—What time is it now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—It’s seven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to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morning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get up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afternoon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 breakfast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evening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；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 to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school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1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219575" algn="l"/>
                <a:tab pos="71786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nine o’clock in the evening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09738" algn="l"/>
                <a:tab pos="4219575" algn="l"/>
                <a:tab pos="717867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for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bed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lunch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for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class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219575" algn="l"/>
                <a:tab pos="71786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—Hurry up,Liu Tao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eight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You’re late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Miss Li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09738" algn="l"/>
                <a:tab pos="4219575" algn="l"/>
                <a:tab pos="71786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Thank you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OK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sorry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2508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5504" y="25343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25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一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选出所听句子中包含的内容。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z="105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728" y="17728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1137" y="43001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pic>
        <p:nvPicPr>
          <p:cNvPr id="12" name="fs370.jpg" descr="id:21474889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412776"/>
            <a:ext cx="1234440" cy="1421765"/>
          </a:xfrm>
          <a:prstGeom prst="rect">
            <a:avLst/>
          </a:prstGeom>
        </p:spPr>
      </p:pic>
      <p:pic>
        <p:nvPicPr>
          <p:cNvPr id="13" name="fs370a.jpg" descr="id:21474890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1412776"/>
            <a:ext cx="1877695" cy="1411605"/>
          </a:xfrm>
          <a:prstGeom prst="rect">
            <a:avLst/>
          </a:prstGeom>
        </p:spPr>
      </p:pic>
      <p:pic>
        <p:nvPicPr>
          <p:cNvPr id="14" name="fs370b.jpg" descr="id:21474890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805582" y="1340768"/>
            <a:ext cx="1295400" cy="1656715"/>
          </a:xfrm>
          <a:prstGeom prst="rect">
            <a:avLst/>
          </a:prstGeom>
        </p:spPr>
      </p:pic>
      <p:pic>
        <p:nvPicPr>
          <p:cNvPr id="16" name="fs371a.jpg" descr="id:214748902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414436" y="4005064"/>
            <a:ext cx="1223010" cy="1223010"/>
          </a:xfrm>
          <a:prstGeom prst="rect">
            <a:avLst/>
          </a:prstGeom>
        </p:spPr>
      </p:pic>
      <p:pic>
        <p:nvPicPr>
          <p:cNvPr id="17" name="fs371.jpg" descr="id:214748901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46390" y="4052186"/>
            <a:ext cx="1198880" cy="1198880"/>
          </a:xfrm>
          <a:prstGeom prst="rect">
            <a:avLst/>
          </a:prstGeom>
        </p:spPr>
      </p:pic>
      <p:pic>
        <p:nvPicPr>
          <p:cNvPr id="18" name="fs371b.jpg" descr="id:214748902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039422" y="4035690"/>
            <a:ext cx="1175385" cy="117538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34566" y="2951839"/>
            <a:ext cx="2976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It’s 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time to get up.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29417" y="5516286"/>
            <a:ext cx="5378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eight thirty. It’s time for class.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5341"/>
            <a:ext cx="11485848" cy="2920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752975" algn="l"/>
                <a:tab pos="71786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Eddie,it’s time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Let’s have some milk and bread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10690" indent="88900" hangingPunct="0">
              <a:spcAft>
                <a:spcPts val="0"/>
              </a:spcAft>
              <a:tabLst>
                <a:tab pos="1709738" algn="l"/>
                <a:tab pos="4752975" algn="l"/>
                <a:tab pos="717867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 breakfast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get up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 to bed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752975" algn="l"/>
                <a:tab pos="71786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breakfast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09738" algn="l"/>
                <a:tab pos="4752975" algn="l"/>
                <a:tab pos="7178675" algn="l"/>
              </a:tabLst>
            </a:pPr>
            <a:endParaRPr lang="en-US" altLang="zh-CN" sz="1050" smtClean="0">
              <a:solidFill>
                <a:srgbClr val="000000"/>
              </a:solidFill>
              <a:cs typeface="Times New Roman"/>
            </a:endParaRPr>
          </a:p>
          <a:p>
            <a:pPr indent="1799590" hangingPunct="0">
              <a:spcAft>
                <a:spcPts val="0"/>
              </a:spcAft>
              <a:tabLst>
                <a:tab pos="1709738" algn="l"/>
                <a:tab pos="4752975" algn="l"/>
                <a:tab pos="71786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377.jpg" descr="id:21474890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2249" y="3251806"/>
            <a:ext cx="1224136" cy="1224136"/>
          </a:xfrm>
          <a:prstGeom prst="rect">
            <a:avLst/>
          </a:prstGeom>
        </p:spPr>
      </p:pic>
      <p:pic>
        <p:nvPicPr>
          <p:cNvPr id="4" name="fs378.jpg" descr="id:21474890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63158" y="3251805"/>
            <a:ext cx="1257315" cy="1257315"/>
          </a:xfrm>
          <a:prstGeom prst="rect">
            <a:avLst/>
          </a:prstGeom>
        </p:spPr>
      </p:pic>
      <p:pic>
        <p:nvPicPr>
          <p:cNvPr id="5" name="fs379.jpg" descr="id:21474890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04907" y="3251806"/>
            <a:ext cx="1158651" cy="115865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13959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6440" y="26920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65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黑体"/>
                <a:cs typeface="Times New Roman"/>
              </a:rPr>
              <a:t>九</a:t>
            </a:r>
            <a:r>
              <a:rPr lang="zh-CN" altLang="zh-CN" dirty="0">
                <a:solidFill>
                  <a:srgbClr val="000000"/>
                </a:solidFill>
                <a:ea typeface="黑体"/>
                <a:cs typeface="Times New Roman"/>
              </a:rPr>
              <a:t>、完形填空。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dirty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Mary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This boy is Wang Bing and this girl is Kate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They are my good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Every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we go to school together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We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lessons in the morning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They are Maths and PE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We are having the PE lesson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now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2412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friend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sisters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friends</a:t>
            </a:r>
            <a:endParaRPr lang="en-US" altLang="zh-CN" dirty="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evening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morning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afternoon</a:t>
            </a:r>
            <a:endParaRPr lang="en-US" altLang="zh-CN" sz="1400" dirty="0">
              <a:solidFill>
                <a:srgbClr val="000000"/>
              </a:solidFill>
              <a:cs typeface="Times New Roman"/>
            </a:endParaRPr>
          </a:p>
          <a:p>
            <a:pPr eaLnBrk="1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three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two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four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2761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7764" y="38714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8338" y="45078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1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Wang Bing can play football very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well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Kate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She can play ping-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pong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can see many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and flowers in our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school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time is it</a:t>
            </a:r>
            <a:r>
              <a:rPr lang="zh-CN" altLang="zh-CN" dirty="0" smtClean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It’s eleven 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o’clock</a:t>
            </a:r>
            <a:r>
              <a:rPr lang="en-US" altLang="zh-CN" dirty="0" err="1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cs typeface="Times New Roman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 time for lunch</a:t>
            </a: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355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can’t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does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can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tree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trees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schools</a:t>
            </a:r>
            <a:endParaRPr lang="zh-CN" altLang="zh-CN" sz="1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334" y="27565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5071" y="33998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28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和弟弟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Sam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在超市买文具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Lily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一共有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13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元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Sam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一共有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15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元。阅读表格内容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18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3673" y="935903"/>
            <a:ext cx="2591435" cy="43180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466099"/>
              </p:ext>
            </p:extLst>
          </p:nvPr>
        </p:nvGraphicFramePr>
        <p:xfrm>
          <a:off x="2422798" y="2276873"/>
          <a:ext cx="7200800" cy="2016223"/>
        </p:xfrm>
        <a:graphic>
          <a:graphicData uri="http://schemas.openxmlformats.org/drawingml/2006/table">
            <a:tbl>
              <a:tblPr firstRow="1" firstCol="1" bandRow="1"/>
              <a:tblGrid>
                <a:gridCol w="720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62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sale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特价出售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  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231005" algn="l"/>
                          <a:tab pos="675132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5" name="fs38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309838" y="2945637"/>
            <a:ext cx="510540" cy="627380"/>
          </a:xfrm>
          <a:prstGeom prst="rect">
            <a:avLst/>
          </a:prstGeom>
        </p:spPr>
      </p:pic>
      <p:pic>
        <p:nvPicPr>
          <p:cNvPr id="26" name="fs38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3087334" y="3717033"/>
            <a:ext cx="713740" cy="523240"/>
          </a:xfrm>
          <a:prstGeom prst="rect">
            <a:avLst/>
          </a:prstGeom>
        </p:spPr>
      </p:pic>
      <p:pic>
        <p:nvPicPr>
          <p:cNvPr id="27" name="fs38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643601" y="3045332"/>
            <a:ext cx="1091565" cy="527685"/>
          </a:xfrm>
          <a:prstGeom prst="rect">
            <a:avLst/>
          </a:prstGeom>
        </p:spPr>
      </p:pic>
      <p:pic>
        <p:nvPicPr>
          <p:cNvPr id="28" name="fs384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4836640" y="3680885"/>
            <a:ext cx="705485" cy="582930"/>
          </a:xfrm>
          <a:prstGeom prst="rect">
            <a:avLst/>
          </a:prstGeom>
        </p:spPr>
      </p:pic>
      <p:pic>
        <p:nvPicPr>
          <p:cNvPr id="30" name="fs382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6887294" y="3067743"/>
            <a:ext cx="714375" cy="536575"/>
          </a:xfrm>
          <a:prstGeom prst="rect">
            <a:avLst/>
          </a:prstGeom>
        </p:spPr>
      </p:pic>
      <p:pic>
        <p:nvPicPr>
          <p:cNvPr id="31" name="fs385.jpg"/>
          <p:cNvPicPr/>
          <p:nvPr/>
        </p:nvPicPr>
        <p:blipFill>
          <a:blip r:embed="rId8"/>
          <a:stretch>
            <a:fillRect/>
          </a:stretch>
        </p:blipFill>
        <p:spPr>
          <a:xfrm>
            <a:off x="6787281" y="3789041"/>
            <a:ext cx="91440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41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358317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Lily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can buy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pencil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pencil case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48000" y="2188021"/>
            <a:ext cx="6092825" cy="130317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one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two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three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four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five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six</a:t>
            </a:r>
            <a:endParaRPr lang="zh-CN" altLang="zh-CN" sz="1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2838" y="3700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51190" y="37001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7647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（一）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请你根据他们各自拥有的钱数总额，选择相应的选项（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可以重复选择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），把钱全部花完。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927180"/>
            <a:ext cx="2630170" cy="43180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34566" y="42560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Lily can buy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rubber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notebook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）（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笔记本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2838" y="43640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51190" y="43640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89604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Sam can buy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pen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ruler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Sam can buy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pencil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notebook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61996" y="5016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zh-CN"/>
          </a:p>
        </p:txBody>
      </p:sp>
      <p:sp>
        <p:nvSpPr>
          <p:cNvPr id="16" name="矩形 15"/>
          <p:cNvSpPr/>
          <p:nvPr/>
        </p:nvSpPr>
        <p:spPr>
          <a:xfrm>
            <a:off x="5609256" y="5016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zh-CN"/>
          </a:p>
        </p:txBody>
      </p:sp>
      <p:sp>
        <p:nvSpPr>
          <p:cNvPr id="17" name="矩形 16"/>
          <p:cNvSpPr/>
          <p:nvPr/>
        </p:nvSpPr>
        <p:spPr>
          <a:xfrm>
            <a:off x="2882834" y="56572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014145" y="56543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2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3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203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二）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如果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you buy four rubbers and two pencil cases,you will pay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支付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i="1">
                <a:solidFill>
                  <a:srgbClr val="000000"/>
                </a:solidFill>
                <a:cs typeface="Times New Roman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47303" y="3049796"/>
            <a:ext cx="1771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twenty/20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776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十一、</a:t>
            </a:r>
            <a:r>
              <a:rPr lang="en-US" altLang="zh-CN" smtClean="0">
                <a:solidFill>
                  <a:srgbClr val="000000"/>
                </a:solidFill>
                <a:ea typeface="黑体"/>
                <a:cs typeface="Times New Roman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阅读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海报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Planting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Club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Time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Place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school garden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Things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do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plant flowers and water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vegetables 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46997" y="926938"/>
            <a:ext cx="1985010" cy="4318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406574" y="1556792"/>
            <a:ext cx="11449272" cy="252028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913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algn="ctr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Time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Place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music room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Things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do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sing songs and listen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听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to music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Reading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Club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 smtClean="0">
                <a:solidFill>
                  <a:srgbClr val="000000"/>
                </a:solidFill>
                <a:cs typeface="Times New Roman"/>
              </a:rPr>
              <a:t>Time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～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Place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library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Things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do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read books and listen to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stories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0854" y="908720"/>
            <a:ext cx="11485848" cy="244827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52672" y="3482902"/>
            <a:ext cx="11485848" cy="244827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70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34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一）根据海报内容，判断句子正（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）误（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）。（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listen to music in the Reading Club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z="140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Planting Club ends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结束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at 4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plant flowers in the school garden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27198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3334" y="296163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5681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2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3584575" algn="l"/>
                <a:tab pos="675005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（二）（　　）海报中有一个社团没有名字，请为它选择一个恰当的名字。（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4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4575" algn="l"/>
                <a:tab pos="675005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Maths Club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Music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Club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English Club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62758" y="19028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19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6197" y="149376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breakfast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dinner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sport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early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lunch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lunchtime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first	B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come	C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hurry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up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1741" y="1620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5677" y="28959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6713" y="41766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9909" y="2088412"/>
            <a:ext cx="11521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mtClean="0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Look</a:t>
            </a:r>
            <a:r>
              <a:rPr lang="zh-CN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！</a:t>
            </a:r>
            <a:r>
              <a:rPr lang="en-US" altLang="zh-CN">
                <a:solidFill>
                  <a:srgbClr val="ED028C"/>
                </a:solidFill>
                <a:latin typeface="Times New Roman"/>
                <a:ea typeface="宋体"/>
                <a:cs typeface="Times New Roman"/>
              </a:rPr>
              <a:t>It’s six o’clock. It’s time for dinner.</a:t>
            </a:r>
            <a:endParaRPr lang="zh-CN" altLang="zh-CN" sz="1050" b="0">
              <a:solidFill>
                <a:srgbClr val="ED028C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9909" y="3509408"/>
            <a:ext cx="3117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lunchtime now.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99909" y="4705980"/>
            <a:ext cx="5724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/>
              </a:rPr>
              <a:t>Hurry 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up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It’s time for school.</a:t>
            </a:r>
            <a:r>
              <a:rPr lang="en-US" altLang="zh-CN">
                <a:solidFill>
                  <a:srgbClr val="ED028C"/>
                </a:solidFill>
              </a:rPr>
              <a:t>	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7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十二、书面表达。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7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Jack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在互相介绍自己。请根据图片，仿照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Jack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的范例，帮助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Jane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完成介绍。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要求：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所写内容需覆盖图片全部信息；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大小写及标点符号规范。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9927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34966" y="746120"/>
            <a:ext cx="7911736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Hello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I’m Jack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 like Maths very much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 have a toy tiger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cute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It’s four twenty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time to sweep the floor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nine ten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 go to bed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fs397.jpg" descr="id:21474891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8148" y="1184686"/>
            <a:ext cx="3181985" cy="373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507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34966" y="893619"/>
            <a:ext cx="7911736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Hello</a:t>
            </a:r>
            <a:r>
              <a:rPr lang="zh-CN" altLang="zh-CN" smtClean="0"/>
              <a:t>！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Jane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zh-CN" altLang="zh-CN" u="sng"/>
              <a:t> </a:t>
            </a:r>
            <a:endParaRPr lang="en-US" altLang="zh-CN" u="sng" smtClean="0"/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/>
              <a:t>　　　　　　</a:t>
            </a:r>
            <a:r>
              <a:rPr lang="en-US" altLang="zh-CN" u="sng" smtClean="0"/>
              <a:t>             </a:t>
            </a:r>
            <a:r>
              <a:rPr lang="zh-CN" altLang="zh-CN" u="sng"/>
              <a:t>　　　　　　　　</a:t>
            </a:r>
            <a:r>
              <a:rPr lang="en-US" altLang="zh-CN" u="sng" smtClean="0"/>
              <a:t>  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 smtClean="0"/>
              <a:t>                                                                       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u="sng"/>
              <a:t>　　　　　　　　　　　　　</a:t>
            </a:r>
            <a:r>
              <a:rPr lang="en-US" altLang="zh-CN" u="sng" smtClean="0"/>
              <a:t>                   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 smtClean="0"/>
              <a:t>                                                                       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 smtClean="0">
                <a:solidFill>
                  <a:schemeClr val="bg1"/>
                </a:solidFill>
              </a:rPr>
              <a:t>.</a:t>
            </a:r>
            <a:r>
              <a:rPr lang="zh-CN" altLang="zh-CN" u="sng">
                <a:solidFill>
                  <a:prstClr val="black"/>
                </a:solidFill>
              </a:rPr>
              <a:t> 　　　　　　　　　　</a:t>
            </a:r>
            <a:r>
              <a:rPr lang="en-US" altLang="zh-CN" u="sng" smtClean="0">
                <a:solidFill>
                  <a:prstClr val="black"/>
                </a:solidFill>
              </a:rPr>
              <a:t>                             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u="sng" smtClean="0">
                <a:solidFill>
                  <a:prstClr val="black"/>
                </a:solidFill>
              </a:rPr>
              <a:t>                                                                   </a:t>
            </a:r>
            <a:r>
              <a:rPr lang="zh-CN" altLang="zh-CN" u="sng">
                <a:solidFill>
                  <a:prstClr val="black"/>
                </a:solidFill>
              </a:rPr>
              <a:t>　</a:t>
            </a:r>
            <a:r>
              <a:rPr lang="en-US" altLang="zh-CN" u="sng">
                <a:solidFill>
                  <a:prstClr val="black"/>
                </a:solidFill>
              </a:rPr>
              <a:t> </a:t>
            </a:r>
            <a:r>
              <a:rPr lang="en-US" altLang="zh-CN" u="sng" smtClean="0">
                <a:solidFill>
                  <a:schemeClr val="bg1"/>
                </a:solidFill>
              </a:rPr>
              <a:t>.</a:t>
            </a:r>
            <a:endParaRPr lang="en-US" altLang="zh-CN" smtClean="0">
              <a:solidFill>
                <a:schemeClr val="bg1"/>
              </a:solidFill>
              <a:latin typeface="宋体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06974" y="1412776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 </a:t>
            </a:r>
            <a:r>
              <a:rPr lang="en-US" altLang="zh-CN">
                <a:cs typeface="Times New Roman" panose="02020603050405020304" pitchFamily="18" charset="0"/>
              </a:rPr>
              <a:t>like Chinese very much</a:t>
            </a:r>
            <a:r>
              <a:rPr lang="en-US" altLang="zh-CN" smtClean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 </a:t>
            </a:r>
            <a:r>
              <a:rPr lang="en-US" altLang="zh-CN">
                <a:cs typeface="Times New Roman" panose="02020603050405020304" pitchFamily="18" charset="0"/>
              </a:rPr>
              <a:t>have a toy monkey. It’s </a:t>
            </a:r>
            <a:r>
              <a:rPr lang="en-US" altLang="zh-CN" smtClean="0">
                <a:cs typeface="Times New Roman" panose="02020603050405020304" pitchFamily="18" charset="0"/>
              </a:rPr>
              <a:t>lovely/big/nice.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It’s </a:t>
            </a:r>
            <a:r>
              <a:rPr lang="en-US" altLang="zh-CN">
                <a:cs typeface="Times New Roman" panose="02020603050405020304" pitchFamily="18" charset="0"/>
              </a:rPr>
              <a:t>three fifteen</a:t>
            </a:r>
            <a:r>
              <a:rPr lang="en-US" altLang="zh-CN" smtClean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It’s </a:t>
            </a:r>
            <a:r>
              <a:rPr lang="en-US" altLang="zh-CN">
                <a:cs typeface="Times New Roman" panose="02020603050405020304" pitchFamily="18" charset="0"/>
              </a:rPr>
              <a:t>time to dance</a:t>
            </a:r>
            <a:r>
              <a:rPr lang="en-US" altLang="zh-CN" smtClean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It’s </a:t>
            </a:r>
            <a:r>
              <a:rPr lang="en-US" altLang="zh-CN">
                <a:cs typeface="Times New Roman" panose="02020603050405020304" pitchFamily="18" charset="0"/>
              </a:rPr>
              <a:t>six thirty</a:t>
            </a:r>
            <a:r>
              <a:rPr lang="en-US" altLang="zh-CN" smtClean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I </a:t>
            </a:r>
            <a:r>
              <a:rPr lang="en-US" altLang="zh-CN">
                <a:cs typeface="Times New Roman" panose="02020603050405020304" pitchFamily="18" charset="0"/>
              </a:rPr>
              <a:t>have dinner.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fs398.jpg" descr="id:2147489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3167231" cy="372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97990" y="3861048"/>
            <a:ext cx="11485848" cy="283282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1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It’s time to wash my face.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It’s twelve o’clock. It’s time for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lunch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Let’s run in the playground.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It’s seven thirty. It’s time to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get 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up.</a:t>
            </a:r>
            <a:endParaRPr lang="zh-CN" altLang="zh-CN" sz="1050" dirty="0">
              <a:solidFill>
                <a:srgbClr val="ED028C"/>
              </a:solidFill>
              <a:cs typeface="Times New Roman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+mn-ea"/>
                <a:cs typeface="Times New Roman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 It’s nine o’clock. It’s time to go 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to </a:t>
            </a:r>
            <a:r>
              <a:rPr lang="en-US" altLang="zh-CN" b="1" dirty="0">
                <a:solidFill>
                  <a:srgbClr val="ED028C"/>
                </a:solidFill>
                <a:cs typeface="Times New Roman"/>
              </a:rPr>
              <a:t>bed</a:t>
            </a:r>
            <a:r>
              <a:rPr lang="en-US" altLang="zh-CN" b="1" dirty="0" smtClean="0">
                <a:solidFill>
                  <a:srgbClr val="ED028C"/>
                </a:solidFill>
                <a:cs typeface="Times New Roman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</a:rPr>
              <a:t>	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836712"/>
            <a:ext cx="11521280" cy="59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tabLst>
                <a:tab pos="4231005" algn="l"/>
                <a:tab pos="8551545" algn="l"/>
              </a:tabLst>
            </a:pPr>
            <a:r>
              <a:rPr lang="zh-CN" altLang="zh-CN" b="0">
                <a:solidFill>
                  <a:srgbClr val="000000"/>
                </a:solidFill>
                <a:latin typeface="Times New Roman"/>
                <a:ea typeface="黑体"/>
                <a:cs typeface="Times New Roman"/>
              </a:rPr>
              <a:t>二、听录音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，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黑体"/>
                <a:cs typeface="Times New Roman"/>
              </a:rPr>
              <a:t>判断下列图片与所听内容是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T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黑体"/>
                <a:cs typeface="Times New Roman"/>
              </a:rPr>
              <a:t>否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F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黑体"/>
                <a:cs typeface="Times New Roman"/>
              </a:rPr>
              <a:t>相符。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5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楷体"/>
                <a:cs typeface="Times New Roman"/>
              </a:rPr>
              <a:t>分</a:t>
            </a: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）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1223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93"/>
          <a:stretch/>
        </p:blipFill>
        <p:spPr bwMode="auto">
          <a:xfrm>
            <a:off x="509632" y="1538209"/>
            <a:ext cx="707145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27"/>
          <a:stretch/>
        </p:blipFill>
        <p:spPr bwMode="auto">
          <a:xfrm>
            <a:off x="8004276" y="1508277"/>
            <a:ext cx="3672301" cy="168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333713" y="322913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759502" y="320996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24637" y="32262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83238" y="32291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847734" y="32099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3" y="76470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选择合适的答语。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six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o’clock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time for dinner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marL="1792288" indent="-1792288"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Let’s have breakfast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All right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early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time for school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29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6439" y="41299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5" y="3409836"/>
            <a:ext cx="2810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/>
              </a:rPr>
              <a:t>What 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time is it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？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4565" y="5876214"/>
            <a:ext cx="4307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Let’s go to the playground.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54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dinner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Oh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It’s time for lunch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717232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can’t get up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193" y="9087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66" y="2708920"/>
            <a:ext cx="2774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It’s eleven thirty.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566" y="3132003"/>
            <a:ext cx="11521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zh-CN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（　　）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4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Let’s have lunch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	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	B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First,please 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wash your face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	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	C</a:t>
            </a:r>
            <a:r>
              <a:rPr lang="en-US" altLang="zh-CN" b="0" smtClean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r>
              <a:rPr lang="en-US" altLang="zh-CN" b="0" smtClean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We </a:t>
            </a:r>
            <a:r>
              <a:rPr lang="en-US" altLang="zh-CN" b="0">
                <a:solidFill>
                  <a:srgbClr val="000000"/>
                </a:solidFill>
                <a:latin typeface="Times New Roman"/>
                <a:ea typeface="宋体"/>
                <a:cs typeface="Times New Roman"/>
              </a:rPr>
              <a:t>all like PE</a:t>
            </a:r>
            <a:r>
              <a:rPr lang="en-US" altLang="zh-CN" b="0">
                <a:solidFill>
                  <a:srgbClr val="000000"/>
                </a:solidFill>
                <a:latin typeface="宋体"/>
                <a:ea typeface="宋体"/>
                <a:cs typeface="Times New Roman"/>
              </a:rPr>
              <a:t>.</a:t>
            </a:r>
            <a:endParaRPr lang="zh-CN" altLang="zh-CN" sz="1400" b="0">
              <a:solidFill>
                <a:srgbClr val="00000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4566" y="5085184"/>
            <a:ext cx="4001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I want to have breakfast.</a:t>
            </a:r>
            <a:endParaRPr lang="zh-CN" altLang="zh-CN" sz="1050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6193" y="32658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07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700808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Good night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Come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lvl="0" hangingPunct="0">
              <a:spcAft>
                <a:spcPts val="0"/>
              </a:spcAft>
              <a:tabLst>
                <a:tab pos="1792288" algn="l"/>
                <a:tab pos="42306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I’m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here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8448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566" y="3625860"/>
            <a:ext cx="2954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It’s time for bed.</a:t>
            </a:r>
            <a:r>
              <a:rPr lang="en-US" altLang="zh-CN">
                <a:solidFill>
                  <a:srgbClr val="ED028C"/>
                </a:solidFill>
              </a:rPr>
              <a:t>	</a:t>
            </a:r>
            <a:endParaRPr lang="zh-CN" altLang="en-US">
              <a:solidFill>
                <a:srgbClr val="ED0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0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黑体"/>
                <a:cs typeface="Times New Roman"/>
              </a:rPr>
              <a:t>四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、听录音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否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相符。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seven ten in the evening now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It’s time for English class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5388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4566" y="2060848"/>
            <a:ext cx="6092825" cy="1303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Good morning. What time is it</a:t>
            </a:r>
            <a:r>
              <a:rPr lang="zh-CN" altLang="zh-CN">
                <a:solidFill>
                  <a:srgbClr val="ED028C"/>
                </a:solidFill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It’s seven ten.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1829" y="4005064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M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It’s nine o’clock.</a:t>
            </a:r>
            <a:endParaRPr lang="zh-CN" altLang="zh-CN">
              <a:solidFill>
                <a:srgbClr val="ED028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W</a:t>
            </a:r>
            <a:r>
              <a:rPr lang="zh-CN" altLang="zh-CN">
                <a:solidFill>
                  <a:srgbClr val="ED028C"/>
                </a:solidFill>
              </a:rPr>
              <a:t>：</a:t>
            </a:r>
            <a:r>
              <a:rPr lang="en-US" altLang="zh-CN">
                <a:solidFill>
                  <a:srgbClr val="ED028C"/>
                </a:solidFill>
              </a:rPr>
              <a:t>Time for English class. Let’s </a:t>
            </a:r>
            <a:r>
              <a:rPr lang="en-US" altLang="zh-CN" smtClean="0">
                <a:solidFill>
                  <a:srgbClr val="ED028C"/>
                </a:solidFill>
              </a:rPr>
              <a:t>go</a:t>
            </a:r>
            <a:r>
              <a:rPr lang="en-US" altLang="zh-CN">
                <a:solidFill>
                  <a:srgbClr val="ED028C"/>
                </a:solidFill>
              </a:rPr>
              <a:t>.</a:t>
            </a:r>
            <a:endParaRPr lang="zh-CN" altLang="zh-CN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27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Jim gets up at eight o’clock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endParaRPr lang="en-US" altLang="zh-CN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231005" algn="l"/>
                <a:tab pos="6751320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Yang Ling’s brother is at school</a:t>
            </a: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.</a:t>
            </a:r>
            <a:endParaRPr lang="zh-CN" altLang="zh-CN" sz="1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4566" y="1397675"/>
            <a:ext cx="60928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Get up,Jim.</a:t>
            </a:r>
            <a:endParaRPr lang="zh-CN" altLang="zh-CN">
              <a:solidFill>
                <a:srgbClr val="ED028C"/>
              </a:solidFill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What time is it,Mum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？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It’s seven o’clock.</a:t>
            </a:r>
            <a:endParaRPr lang="zh-CN" altLang="zh-CN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3998031"/>
            <a:ext cx="693563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Hello,Yang Ling. Where’s your sister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？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/>
              </a:rPr>
              <a:t>She’s at school.</a:t>
            </a:r>
            <a:endParaRPr lang="zh-CN" altLang="zh-CN">
              <a:solidFill>
                <a:srgbClr val="ED028C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86986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0630" y="340983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47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978</Words>
  <Application>Microsoft Office PowerPoint</Application>
  <PresentationFormat>自定义</PresentationFormat>
  <Paragraphs>256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375</cp:revision>
  <dcterms:created xsi:type="dcterms:W3CDTF">2020-11-06T05:24:00Z</dcterms:created>
  <dcterms:modified xsi:type="dcterms:W3CDTF">2025-06-24T08:56:02Z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